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0" r:id="rId1"/>
  </p:sldMasterIdLst>
  <p:notesMasterIdLst>
    <p:notesMasterId r:id="rId17"/>
  </p:notesMasterIdLst>
  <p:sldIdLst>
    <p:sldId id="258" r:id="rId2"/>
    <p:sldId id="282" r:id="rId3"/>
    <p:sldId id="283" r:id="rId4"/>
    <p:sldId id="277" r:id="rId5"/>
    <p:sldId id="284" r:id="rId6"/>
    <p:sldId id="266" r:id="rId7"/>
    <p:sldId id="281" r:id="rId8"/>
    <p:sldId id="273" r:id="rId9"/>
    <p:sldId id="269" r:id="rId10"/>
    <p:sldId id="267" r:id="rId11"/>
    <p:sldId id="289" r:id="rId12"/>
    <p:sldId id="286" r:id="rId13"/>
    <p:sldId id="291" r:id="rId14"/>
    <p:sldId id="292" r:id="rId15"/>
    <p:sldId id="287" r:id="rId1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83764" autoAdjust="0"/>
  </p:normalViewPr>
  <p:slideViewPr>
    <p:cSldViewPr snapToGrid="0">
      <p:cViewPr varScale="1">
        <p:scale>
          <a:sx n="62" d="100"/>
          <a:sy n="62" d="100"/>
        </p:scale>
        <p:origin x="97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6" d="100"/>
          <a:sy n="56" d="100"/>
        </p:scale>
        <p:origin x="-2886"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69C38CC-E19B-4507-805C-790F1995AE4E}" type="datetimeFigureOut">
              <a:rPr lang="en-US" smtClean="0"/>
              <a:t>11/20/2020</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1296DFF-04F9-4D9E-846E-04A37C2D434B}" type="slidenum">
              <a:rPr lang="en-US" smtClean="0"/>
              <a:t>‹#›</a:t>
            </a:fld>
            <a:endParaRPr lang="en-US"/>
          </a:p>
        </p:txBody>
      </p:sp>
    </p:spTree>
    <p:extLst>
      <p:ext uri="{BB962C8B-B14F-4D97-AF65-F5344CB8AC3E}">
        <p14:creationId xmlns:p14="http://schemas.microsoft.com/office/powerpoint/2010/main" val="345926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a:t>
            </a:r>
            <a:r>
              <a:rPr lang="en-US" baseline="0" dirty="0" smtClean="0"/>
              <a:t> our presentation about working with the Regional Palliative Consultation Team. For the next 15 minutes, you will hear about this clinical resource available to you in the Champlain region.</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1</a:t>
            </a:fld>
            <a:endParaRPr lang="en-US"/>
          </a:p>
        </p:txBody>
      </p:sp>
    </p:spTree>
    <p:extLst>
      <p:ext uri="{BB962C8B-B14F-4D97-AF65-F5344CB8AC3E}">
        <p14:creationId xmlns:p14="http://schemas.microsoft.com/office/powerpoint/2010/main" val="196999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discuss patient’s who are not on RPCT caseload to give advice</a:t>
            </a:r>
          </a:p>
          <a:p>
            <a:r>
              <a:rPr lang="en-US" dirty="0" smtClean="0"/>
              <a:t>RN and NP alternate on call</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10</a:t>
            </a:fld>
            <a:endParaRPr lang="en-US"/>
          </a:p>
        </p:txBody>
      </p:sp>
    </p:spTree>
    <p:extLst>
      <p:ext uri="{BB962C8B-B14F-4D97-AF65-F5344CB8AC3E}">
        <p14:creationId xmlns:p14="http://schemas.microsoft.com/office/powerpoint/2010/main" val="279328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widely recognized that palliative care needs to be available to patients 24/7 if they are to stay in the setting of their choice, </a:t>
            </a:r>
            <a:r>
              <a:rPr lang="en-US" baseline="0" dirty="0" err="1" smtClean="0"/>
              <a:t>ie</a:t>
            </a:r>
            <a:r>
              <a:rPr lang="en-US" baseline="0" dirty="0" smtClean="0"/>
              <a:t>. Home. The above statistics found in a review of the literature strongly support this. Read points. RPCT is available to consult after hours and on weekends and holidays</a:t>
            </a:r>
            <a:endParaRPr lang="en-US" dirty="0" smtClean="0"/>
          </a:p>
        </p:txBody>
      </p:sp>
      <p:sp>
        <p:nvSpPr>
          <p:cNvPr id="4" name="Slide Number Placeholder 3"/>
          <p:cNvSpPr>
            <a:spLocks noGrp="1"/>
          </p:cNvSpPr>
          <p:nvPr>
            <p:ph type="sldNum" sz="quarter" idx="10"/>
          </p:nvPr>
        </p:nvSpPr>
        <p:spPr/>
        <p:txBody>
          <a:bodyPr/>
          <a:lstStyle/>
          <a:p>
            <a:fld id="{61296DFF-04F9-4D9E-846E-04A37C2D434B}" type="slidenum">
              <a:rPr lang="en-US" smtClean="0"/>
              <a:t>11</a:t>
            </a:fld>
            <a:endParaRPr lang="en-US"/>
          </a:p>
        </p:txBody>
      </p:sp>
    </p:spTree>
    <p:extLst>
      <p:ext uri="{BB962C8B-B14F-4D97-AF65-F5344CB8AC3E}">
        <p14:creationId xmlns:p14="http://schemas.microsoft.com/office/powerpoint/2010/main" val="165548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ensure proper assessment done prior to making the call</a:t>
            </a:r>
          </a:p>
          <a:p>
            <a:endParaRPr lang="en-US" dirty="0" smtClean="0"/>
          </a:p>
          <a:p>
            <a:r>
              <a:rPr lang="en-US" dirty="0" smtClean="0"/>
              <a:t>We required patient name, DOB and ideally OHIP</a:t>
            </a:r>
            <a:r>
              <a:rPr lang="en-US" baseline="0" dirty="0" smtClean="0"/>
              <a:t> number for all patients.</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12</a:t>
            </a:fld>
            <a:endParaRPr lang="en-US"/>
          </a:p>
        </p:txBody>
      </p:sp>
    </p:spTree>
    <p:extLst>
      <p:ext uri="{BB962C8B-B14F-4D97-AF65-F5344CB8AC3E}">
        <p14:creationId xmlns:p14="http://schemas.microsoft.com/office/powerpoint/2010/main" val="3085836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13</a:t>
            </a:fld>
            <a:endParaRPr lang="en-US"/>
          </a:p>
        </p:txBody>
      </p:sp>
    </p:spTree>
    <p:extLst>
      <p:ext uri="{BB962C8B-B14F-4D97-AF65-F5344CB8AC3E}">
        <p14:creationId xmlns:p14="http://schemas.microsoft.com/office/powerpoint/2010/main" val="113032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situations where we do</a:t>
            </a:r>
            <a:r>
              <a:rPr lang="en-US" baseline="0" dirty="0" smtClean="0"/>
              <a:t> discharge patients</a:t>
            </a:r>
          </a:p>
          <a:p>
            <a:r>
              <a:rPr lang="en-US" baseline="0" dirty="0" smtClean="0"/>
              <a:t>Hospice with exception of rural settings</a:t>
            </a:r>
            <a:endParaRPr lang="en-US" dirty="0" smtClean="0"/>
          </a:p>
        </p:txBody>
      </p:sp>
      <p:sp>
        <p:nvSpPr>
          <p:cNvPr id="4" name="Slide Number Placeholder 3"/>
          <p:cNvSpPr>
            <a:spLocks noGrp="1"/>
          </p:cNvSpPr>
          <p:nvPr>
            <p:ph type="sldNum" sz="quarter" idx="10"/>
          </p:nvPr>
        </p:nvSpPr>
        <p:spPr/>
        <p:txBody>
          <a:bodyPr/>
          <a:lstStyle/>
          <a:p>
            <a:fld id="{61296DFF-04F9-4D9E-846E-04A37C2D434B}" type="slidenum">
              <a:rPr lang="en-US" smtClean="0"/>
              <a:t>14</a:t>
            </a:fld>
            <a:endParaRPr lang="en-US"/>
          </a:p>
        </p:txBody>
      </p:sp>
    </p:spTree>
    <p:extLst>
      <p:ext uri="{BB962C8B-B14F-4D97-AF65-F5344CB8AC3E}">
        <p14:creationId xmlns:p14="http://schemas.microsoft.com/office/powerpoint/2010/main" val="2886269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attention during this presentation. I will leave you with this.</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15</a:t>
            </a:fld>
            <a:endParaRPr lang="en-US"/>
          </a:p>
        </p:txBody>
      </p:sp>
    </p:spTree>
    <p:extLst>
      <p:ext uri="{BB962C8B-B14F-4D97-AF65-F5344CB8AC3E}">
        <p14:creationId xmlns:p14="http://schemas.microsoft.com/office/powerpoint/2010/main" val="245056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96DFF-04F9-4D9E-846E-04A37C2D434B}" type="slidenum">
              <a:rPr lang="en-US" smtClean="0"/>
              <a:t>2</a:t>
            </a:fld>
            <a:endParaRPr lang="en-US"/>
          </a:p>
        </p:txBody>
      </p:sp>
    </p:spTree>
    <p:extLst>
      <p:ext uri="{BB962C8B-B14F-4D97-AF65-F5344CB8AC3E}">
        <p14:creationId xmlns:p14="http://schemas.microsoft.com/office/powerpoint/2010/main" val="70789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work because….</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3</a:t>
            </a:fld>
            <a:endParaRPr lang="en-US"/>
          </a:p>
        </p:txBody>
      </p:sp>
    </p:spTree>
    <p:extLst>
      <p:ext uri="{BB962C8B-B14F-4D97-AF65-F5344CB8AC3E}">
        <p14:creationId xmlns:p14="http://schemas.microsoft.com/office/powerpoint/2010/main" val="185421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a:defRPr sz="2400">
                <a:solidFill>
                  <a:schemeClr val="tx1"/>
                </a:solidFill>
                <a:latin typeface="Arial" panose="020B0604020202020204" pitchFamily="34" charset="0"/>
              </a:defRPr>
            </a:lvl1pPr>
            <a:lvl2pPr marL="785813" indent="-303213" defTabSz="966788">
              <a:defRPr sz="2400">
                <a:solidFill>
                  <a:schemeClr val="tx1"/>
                </a:solidFill>
                <a:latin typeface="Arial" panose="020B0604020202020204" pitchFamily="34" charset="0"/>
              </a:defRPr>
            </a:lvl2pPr>
            <a:lvl3pPr marL="1208088" indent="-241300" defTabSz="966788">
              <a:defRPr sz="2400">
                <a:solidFill>
                  <a:schemeClr val="tx1"/>
                </a:solidFill>
                <a:latin typeface="Arial" panose="020B0604020202020204" pitchFamily="34" charset="0"/>
              </a:defRPr>
            </a:lvl3pPr>
            <a:lvl4pPr marL="1692275" indent="-242888" defTabSz="966788">
              <a:defRPr sz="2400">
                <a:solidFill>
                  <a:schemeClr val="tx1"/>
                </a:solidFill>
                <a:latin typeface="Arial" panose="020B0604020202020204" pitchFamily="34" charset="0"/>
              </a:defRPr>
            </a:lvl4pPr>
            <a:lvl5pPr marL="2174875" indent="-241300" defTabSz="966788">
              <a:defRPr sz="2400">
                <a:solidFill>
                  <a:schemeClr val="tx1"/>
                </a:solidFill>
                <a:latin typeface="Arial" panose="020B0604020202020204" pitchFamily="34" charset="0"/>
              </a:defRPr>
            </a:lvl5pPr>
            <a:lvl6pPr marL="2632075" indent="-241300" defTabSz="966788" eaLnBrk="0" fontAlgn="base" hangingPunct="0">
              <a:spcBef>
                <a:spcPct val="0"/>
              </a:spcBef>
              <a:spcAft>
                <a:spcPct val="0"/>
              </a:spcAft>
              <a:defRPr sz="2400">
                <a:solidFill>
                  <a:schemeClr val="tx1"/>
                </a:solidFill>
                <a:latin typeface="Arial" panose="020B0604020202020204" pitchFamily="34" charset="0"/>
              </a:defRPr>
            </a:lvl6pPr>
            <a:lvl7pPr marL="3089275" indent="-241300" defTabSz="966788" eaLnBrk="0" fontAlgn="base" hangingPunct="0">
              <a:spcBef>
                <a:spcPct val="0"/>
              </a:spcBef>
              <a:spcAft>
                <a:spcPct val="0"/>
              </a:spcAft>
              <a:defRPr sz="2400">
                <a:solidFill>
                  <a:schemeClr val="tx1"/>
                </a:solidFill>
                <a:latin typeface="Arial" panose="020B0604020202020204" pitchFamily="34" charset="0"/>
              </a:defRPr>
            </a:lvl7pPr>
            <a:lvl8pPr marL="3546475" indent="-241300" defTabSz="966788" eaLnBrk="0" fontAlgn="base" hangingPunct="0">
              <a:spcBef>
                <a:spcPct val="0"/>
              </a:spcBef>
              <a:spcAft>
                <a:spcPct val="0"/>
              </a:spcAft>
              <a:defRPr sz="2400">
                <a:solidFill>
                  <a:schemeClr val="tx1"/>
                </a:solidFill>
                <a:latin typeface="Arial" panose="020B0604020202020204" pitchFamily="34" charset="0"/>
              </a:defRPr>
            </a:lvl8pPr>
            <a:lvl9pPr marL="4003675" indent="-241300" defTabSz="966788"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C0818BED-0205-45DB-B9F7-4F9D13999A47}" type="slidenum">
              <a:rPr lang="en-US" altLang="en-US" sz="1200"/>
              <a:pPr algn="r" eaLnBrk="1" hangingPunct="1"/>
              <a:t>4</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Here one can make the point about the importance of primary care and the responsibility of palliative care.  As this graph</a:t>
            </a:r>
            <a:r>
              <a:rPr lang="en-US" altLang="en-US" baseline="0" dirty="0" smtClean="0">
                <a:latin typeface="Arial" panose="020B0604020202020204" pitchFamily="34" charset="0"/>
              </a:rPr>
              <a:t> depicts, there are varying degrees of case complexity in palliative care. You may be surprised to hear that the majority of patients can receive adequate palliative care and symptom management through primary care providers. Some patients may need occasional assistance from specialist palliative care providers while their care is overseen by a primary care provider. It is only the very highest complexity of cases that requires the takeover of a palliative care specialist. As the population in Canada ages and more people are requiring palliative care, saving expert palliative resources for those complex cases will be essential. This is why teams such as the RPCT work to build skills and capacity within primary care providers.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9717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to we</a:t>
            </a:r>
            <a:r>
              <a:rPr lang="en-US" baseline="0" dirty="0" smtClean="0"/>
              <a:t> build capacity in primary care?</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5</a:t>
            </a:fld>
            <a:endParaRPr lang="en-US"/>
          </a:p>
        </p:txBody>
      </p:sp>
    </p:spTree>
    <p:extLst>
      <p:ext uri="{BB962C8B-B14F-4D97-AF65-F5344CB8AC3E}">
        <p14:creationId xmlns:p14="http://schemas.microsoft.com/office/powerpoint/2010/main" val="336073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with PPS of 10 or 60, may be a phone consult only</a:t>
            </a:r>
          </a:p>
          <a:p>
            <a:r>
              <a:rPr lang="en-US" baseline="0" dirty="0" smtClean="0"/>
              <a:t>e.g. 10% may only troubleshoot over phone</a:t>
            </a:r>
          </a:p>
          <a:p>
            <a:r>
              <a:rPr lang="en-US" baseline="0" dirty="0" smtClean="0"/>
              <a:t>60% need to be with symptoms</a:t>
            </a:r>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6</a:t>
            </a:fld>
            <a:endParaRPr lang="en-US"/>
          </a:p>
        </p:txBody>
      </p:sp>
    </p:spTree>
    <p:extLst>
      <p:ext uri="{BB962C8B-B14F-4D97-AF65-F5344CB8AC3E}">
        <p14:creationId xmlns:p14="http://schemas.microsoft.com/office/powerpoint/2010/main" val="323237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solidFill>
                  <a:srgbClr val="FF0000"/>
                </a:solidFill>
              </a:rPr>
              <a:t>Incomplete</a:t>
            </a:r>
            <a:r>
              <a:rPr lang="en-US" sz="2000" baseline="0" dirty="0" smtClean="0">
                <a:solidFill>
                  <a:srgbClr val="FF0000"/>
                </a:solidFill>
              </a:rPr>
              <a:t> referrals may result in a delay in us visiting the patient</a:t>
            </a:r>
          </a:p>
          <a:p>
            <a:endParaRPr lang="en-US" sz="2000" dirty="0">
              <a:solidFill>
                <a:srgbClr val="FF0000"/>
              </a:solidFill>
            </a:endParaRPr>
          </a:p>
        </p:txBody>
      </p:sp>
      <p:sp>
        <p:nvSpPr>
          <p:cNvPr id="4" name="Slide Number Placeholder 3"/>
          <p:cNvSpPr>
            <a:spLocks noGrp="1"/>
          </p:cNvSpPr>
          <p:nvPr>
            <p:ph type="sldNum" sz="quarter" idx="10"/>
          </p:nvPr>
        </p:nvSpPr>
        <p:spPr/>
        <p:txBody>
          <a:bodyPr/>
          <a:lstStyle/>
          <a:p>
            <a:fld id="{61296DFF-04F9-4D9E-846E-04A37C2D434B}" type="slidenum">
              <a:rPr lang="en-US" smtClean="0"/>
              <a:t>7</a:t>
            </a:fld>
            <a:endParaRPr lang="en-US"/>
          </a:p>
        </p:txBody>
      </p:sp>
    </p:spTree>
    <p:extLst>
      <p:ext uri="{BB962C8B-B14F-4D97-AF65-F5344CB8AC3E}">
        <p14:creationId xmlns:p14="http://schemas.microsoft.com/office/powerpoint/2010/main" val="473694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goal is to support primary care providers and nursing staff to provide optimum palliative care.</a:t>
            </a:r>
          </a:p>
          <a:p>
            <a:endParaRPr lang="en-US" dirty="0"/>
          </a:p>
        </p:txBody>
      </p:sp>
      <p:sp>
        <p:nvSpPr>
          <p:cNvPr id="4" name="Slide Number Placeholder 3"/>
          <p:cNvSpPr>
            <a:spLocks noGrp="1"/>
          </p:cNvSpPr>
          <p:nvPr>
            <p:ph type="sldNum" sz="quarter" idx="10"/>
          </p:nvPr>
        </p:nvSpPr>
        <p:spPr/>
        <p:txBody>
          <a:bodyPr/>
          <a:lstStyle/>
          <a:p>
            <a:fld id="{61296DFF-04F9-4D9E-846E-04A37C2D434B}" type="slidenum">
              <a:rPr lang="en-US" smtClean="0"/>
              <a:t>8</a:t>
            </a:fld>
            <a:endParaRPr lang="en-US"/>
          </a:p>
        </p:txBody>
      </p:sp>
    </p:spTree>
    <p:extLst>
      <p:ext uri="{BB962C8B-B14F-4D97-AF65-F5344CB8AC3E}">
        <p14:creationId xmlns:p14="http://schemas.microsoft.com/office/powerpoint/2010/main" val="91358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296DFF-04F9-4D9E-846E-04A37C2D434B}" type="slidenum">
              <a:rPr lang="en-US" smtClean="0"/>
              <a:t>9</a:t>
            </a:fld>
            <a:endParaRPr lang="en-US"/>
          </a:p>
        </p:txBody>
      </p:sp>
    </p:spTree>
    <p:extLst>
      <p:ext uri="{BB962C8B-B14F-4D97-AF65-F5344CB8AC3E}">
        <p14:creationId xmlns:p14="http://schemas.microsoft.com/office/powerpoint/2010/main" val="3689711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2529" y="438173"/>
            <a:ext cx="2142089" cy="2029650"/>
          </a:xfrm>
          <a:prstGeom prst="rect">
            <a:avLst/>
          </a:prstGeom>
        </p:spPr>
      </p:pic>
    </p:spTree>
    <p:extLst>
      <p:ext uri="{BB962C8B-B14F-4D97-AF65-F5344CB8AC3E}">
        <p14:creationId xmlns:p14="http://schemas.microsoft.com/office/powerpoint/2010/main" val="88910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135555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497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205656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1511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177861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37960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408052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05" y="326206"/>
            <a:ext cx="1507056" cy="1427950"/>
          </a:xfrm>
          <a:prstGeom prst="rect">
            <a:avLst/>
          </a:prstGeom>
        </p:spPr>
      </p:pic>
    </p:spTree>
    <p:extLst>
      <p:ext uri="{BB962C8B-B14F-4D97-AF65-F5344CB8AC3E}">
        <p14:creationId xmlns:p14="http://schemas.microsoft.com/office/powerpoint/2010/main" val="235779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0BA2D-90DE-4281-A48D-C7CA7CB85755}" type="datetimeFigureOut">
              <a:rPr lang="en-US" smtClean="0"/>
              <a:t>11/20/2020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182398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380BA2D-90DE-4281-A48D-C7CA7CB85755}" type="datetimeFigureOut">
              <a:rPr lang="en-US" smtClean="0"/>
              <a:t>11/20/2020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290961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80BA2D-90DE-4281-A48D-C7CA7CB85755}" type="datetimeFigureOut">
              <a:rPr lang="en-US" smtClean="0"/>
              <a:t>11/20/2020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45FC33-6B45-4BF6-AF96-837FBB2DD609}"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05" y="326206"/>
            <a:ext cx="1507056" cy="1427950"/>
          </a:xfrm>
          <a:prstGeom prst="rect">
            <a:avLst/>
          </a:prstGeom>
        </p:spPr>
      </p:pic>
    </p:spTree>
    <p:extLst>
      <p:ext uri="{BB962C8B-B14F-4D97-AF65-F5344CB8AC3E}">
        <p14:creationId xmlns:p14="http://schemas.microsoft.com/office/powerpoint/2010/main" val="5978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80BA2D-90DE-4281-A48D-C7CA7CB85755}" type="datetimeFigureOut">
              <a:rPr lang="en-US" smtClean="0"/>
              <a:t>11/20/2020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45FC33-6B45-4BF6-AF96-837FBB2DD609}"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05" y="326206"/>
            <a:ext cx="1507056" cy="1427950"/>
          </a:xfrm>
          <a:prstGeom prst="rect">
            <a:avLst/>
          </a:prstGeom>
        </p:spPr>
      </p:pic>
    </p:spTree>
    <p:extLst>
      <p:ext uri="{BB962C8B-B14F-4D97-AF65-F5344CB8AC3E}">
        <p14:creationId xmlns:p14="http://schemas.microsoft.com/office/powerpoint/2010/main" val="27600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80BA2D-90DE-4281-A48D-C7CA7CB85755}" type="datetimeFigureOut">
              <a:rPr lang="en-US" smtClean="0"/>
              <a:t>11/20/2020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45FC33-6B45-4BF6-AF96-837FBB2DD609}"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305" y="326206"/>
            <a:ext cx="1507056" cy="1427950"/>
          </a:xfrm>
          <a:prstGeom prst="rect">
            <a:avLst/>
          </a:prstGeom>
        </p:spPr>
      </p:pic>
    </p:spTree>
    <p:extLst>
      <p:ext uri="{BB962C8B-B14F-4D97-AF65-F5344CB8AC3E}">
        <p14:creationId xmlns:p14="http://schemas.microsoft.com/office/powerpoint/2010/main" val="228042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80BA2D-90DE-4281-A48D-C7CA7CB85755}" type="datetimeFigureOut">
              <a:rPr lang="en-US" smtClean="0"/>
              <a:t>11/20/2020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5FC33-6B45-4BF6-AF96-837FBB2DD609}" type="slidenum">
              <a:rPr lang="en-US" smtClean="0"/>
              <a:t>‹#›</a:t>
            </a:fld>
            <a:endParaRPr lang="en-US"/>
          </a:p>
        </p:txBody>
      </p:sp>
    </p:spTree>
    <p:extLst>
      <p:ext uri="{BB962C8B-B14F-4D97-AF65-F5344CB8AC3E}">
        <p14:creationId xmlns:p14="http://schemas.microsoft.com/office/powerpoint/2010/main" val="221524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5FC33-6B45-4BF6-AF96-837FBB2DD609}" type="slidenum">
              <a:rPr lang="en-US" smtClean="0"/>
              <a:t>‹#›</a:t>
            </a:fld>
            <a:endParaRPr lang="en-US"/>
          </a:p>
        </p:txBody>
      </p:sp>
      <p:sp>
        <p:nvSpPr>
          <p:cNvPr id="5" name="Date Placeholder 4"/>
          <p:cNvSpPr>
            <a:spLocks noGrp="1"/>
          </p:cNvSpPr>
          <p:nvPr>
            <p:ph type="dt" sz="half" idx="10"/>
          </p:nvPr>
        </p:nvSpPr>
        <p:spPr/>
        <p:txBody>
          <a:bodyPr/>
          <a:lstStyle/>
          <a:p>
            <a:fld id="{B380BA2D-90DE-4281-A48D-C7CA7CB85755}" type="datetimeFigureOut">
              <a:rPr lang="en-US" smtClean="0"/>
              <a:t>11/20/2020</a:t>
            </a:fld>
            <a:endParaRPr lang="en-US"/>
          </a:p>
        </p:txBody>
      </p:sp>
    </p:spTree>
    <p:extLst>
      <p:ext uri="{BB962C8B-B14F-4D97-AF65-F5344CB8AC3E}">
        <p14:creationId xmlns:p14="http://schemas.microsoft.com/office/powerpoint/2010/main" val="336431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80BA2D-90DE-4281-A48D-C7CA7CB85755}" type="datetimeFigureOut">
              <a:rPr lang="en-US" smtClean="0"/>
              <a:t>11/20/2020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B45FC33-6B45-4BF6-AF96-837FBB2DD609}" type="slidenum">
              <a:rPr lang="en-US" smtClean="0"/>
              <a:t>‹#›</a:t>
            </a:fld>
            <a:endParaRPr lang="en-US"/>
          </a:p>
        </p:txBody>
      </p:sp>
    </p:spTree>
    <p:extLst>
      <p:ext uri="{BB962C8B-B14F-4D97-AF65-F5344CB8AC3E}">
        <p14:creationId xmlns:p14="http://schemas.microsoft.com/office/powerpoint/2010/main" val="282431383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3043" y="2775218"/>
            <a:ext cx="8697191" cy="2096167"/>
          </a:xfrm>
        </p:spPr>
        <p:txBody>
          <a:bodyPr>
            <a:noAutofit/>
          </a:bodyPr>
          <a:lstStyle/>
          <a:p>
            <a:pPr algn="ctr"/>
            <a:r>
              <a:rPr lang="en-CA" sz="4000" dirty="0" smtClean="0"/>
              <a:t/>
            </a:r>
            <a:br>
              <a:rPr lang="en-CA" sz="4000" dirty="0" smtClean="0"/>
            </a:br>
            <a:r>
              <a:rPr lang="en-CA" sz="4000" dirty="0"/>
              <a:t/>
            </a:r>
            <a:br>
              <a:rPr lang="en-CA" sz="4000" dirty="0"/>
            </a:br>
            <a:r>
              <a:rPr lang="en-CA" sz="4000" dirty="0" smtClean="0"/>
              <a:t> </a:t>
            </a:r>
            <a:br>
              <a:rPr lang="en-CA" sz="4000" dirty="0" smtClean="0"/>
            </a:br>
            <a:r>
              <a:rPr lang="en-CA" sz="4000" dirty="0" smtClean="0"/>
              <a:t>Regional Palliative Consultation Team (RPCT)</a:t>
            </a:r>
            <a:endParaRPr lang="en-CA" sz="4000" dirty="0"/>
          </a:p>
        </p:txBody>
      </p:sp>
      <p:sp>
        <p:nvSpPr>
          <p:cNvPr id="5" name="TextBox 4"/>
          <p:cNvSpPr txBox="1"/>
          <p:nvPr/>
        </p:nvSpPr>
        <p:spPr>
          <a:xfrm>
            <a:off x="2191871" y="5688106"/>
            <a:ext cx="537883" cy="369332"/>
          </a:xfrm>
          <a:prstGeom prst="rect">
            <a:avLst/>
          </a:prstGeom>
          <a:noFill/>
        </p:spPr>
        <p:txBody>
          <a:bodyPr wrap="square" rtlCol="0">
            <a:spAutoFit/>
          </a:bodyPr>
          <a:lstStyle/>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8941144"/>
      </p:ext>
    </p:extLst>
  </p:cSld>
  <p:clrMapOvr>
    <a:masterClrMapping/>
  </p:clrMapOvr>
  <mc:AlternateContent xmlns:mc="http://schemas.openxmlformats.org/markup-compatibility/2006" xmlns:p14="http://schemas.microsoft.com/office/powerpoint/2010/main">
    <mc:Choice Requires="p14">
      <p:transition spd="slow" p14:dur="2000" advTm="18029"/>
    </mc:Choice>
    <mc:Fallback xmlns="">
      <p:transition spd="slow" advTm="1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54000" y="346075"/>
            <a:ext cx="10972800" cy="1066800"/>
          </a:xfrm>
        </p:spPr>
        <p:txBody>
          <a:bodyPr/>
          <a:lstStyle/>
          <a:p>
            <a:r>
              <a:rPr lang="en-US" altLang="en-US" dirty="0" smtClean="0">
                <a:latin typeface="Arial" charset="0"/>
                <a:cs typeface="Arial" charset="0"/>
              </a:rPr>
              <a:t>After Hours Support</a:t>
            </a:r>
          </a:p>
        </p:txBody>
      </p:sp>
      <p:sp>
        <p:nvSpPr>
          <p:cNvPr id="14339" name="Content Placeholder 2"/>
          <p:cNvSpPr>
            <a:spLocks noGrp="1"/>
          </p:cNvSpPr>
          <p:nvPr>
            <p:ph idx="1"/>
          </p:nvPr>
        </p:nvSpPr>
        <p:spPr>
          <a:xfrm>
            <a:off x="696998" y="1659144"/>
            <a:ext cx="8596668" cy="3880773"/>
          </a:xfrm>
        </p:spPr>
        <p:txBody>
          <a:bodyPr/>
          <a:lstStyle/>
          <a:p>
            <a:endParaRPr lang="en-US" altLang="en-US" dirty="0" smtClean="0">
              <a:latin typeface="Arial" charset="0"/>
              <a:cs typeface="Arial" charset="0"/>
            </a:endParaRPr>
          </a:p>
          <a:p>
            <a:pPr marL="0" indent="0" algn="ctr">
              <a:buNone/>
            </a:pPr>
            <a:r>
              <a:rPr lang="en-US" altLang="en-US" dirty="0" smtClean="0">
                <a:latin typeface="Arial" charset="0"/>
                <a:cs typeface="Arial" charset="0"/>
              </a:rPr>
              <a:t>24/7 Support for HEALTHCARE PROVIDERS</a:t>
            </a:r>
          </a:p>
          <a:p>
            <a:pPr marL="457200" lvl="1" indent="0">
              <a:buFontTx/>
              <a:buNone/>
            </a:pPr>
            <a:r>
              <a:rPr lang="en-US" altLang="en-US" dirty="0" smtClean="0">
                <a:latin typeface="Arial" charset="0"/>
                <a:cs typeface="Arial" charset="0"/>
              </a:rPr>
              <a:t>                 </a:t>
            </a:r>
          </a:p>
          <a:p>
            <a:pPr marL="457200" lvl="1" indent="0" algn="ctr">
              <a:buFontTx/>
              <a:buNone/>
            </a:pPr>
            <a:r>
              <a:rPr lang="en-US" altLang="en-US" sz="5400" dirty="0" smtClean="0">
                <a:latin typeface="Arial" charset="0"/>
                <a:cs typeface="Arial" charset="0"/>
              </a:rPr>
              <a:t>1-800-651-1139</a:t>
            </a:r>
            <a:endParaRPr lang="en-US" altLang="en-US" sz="5400" dirty="0">
              <a:latin typeface="Arial" charset="0"/>
              <a:cs typeface="Arial" charset="0"/>
            </a:endParaRPr>
          </a:p>
          <a:p>
            <a:pPr marL="457200" lvl="1" indent="0" algn="ctr">
              <a:buFontTx/>
              <a:buNone/>
            </a:pPr>
            <a:r>
              <a:rPr lang="en-US" altLang="en-US" sz="5400" dirty="0" smtClean="0">
                <a:latin typeface="Arial" charset="0"/>
                <a:cs typeface="Arial" charset="0"/>
              </a:rPr>
              <a:t>613-562-6397</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2118275"/>
      </p:ext>
    </p:extLst>
  </p:cSld>
  <p:clrMapOvr>
    <a:masterClrMapping/>
  </p:clrMapOvr>
  <mc:AlternateContent xmlns:mc="http://schemas.openxmlformats.org/markup-compatibility/2006" xmlns:p14="http://schemas.microsoft.com/office/powerpoint/2010/main">
    <mc:Choice Requires="p14">
      <p:transition spd="slow" p14:dur="2000" advTm="24540"/>
    </mc:Choice>
    <mc:Fallback xmlns="">
      <p:transition spd="slow" advTm="2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677334" y="1786712"/>
            <a:ext cx="8596668" cy="4601561"/>
          </a:xfrm>
        </p:spPr>
        <p:txBody>
          <a:bodyPr>
            <a:normAutofit/>
          </a:bodyPr>
          <a:lstStyle/>
          <a:p>
            <a:pPr marL="0" indent="0" algn="ctr">
              <a:buNone/>
            </a:pPr>
            <a:endParaRPr lang="en-US" sz="2000" dirty="0" smtClean="0"/>
          </a:p>
          <a:p>
            <a:r>
              <a:rPr lang="en-US" sz="2000" dirty="0" smtClean="0"/>
              <a:t>77% of patients who died from cancer required unscheduled care (after hours) in their last year of life </a:t>
            </a:r>
            <a:r>
              <a:rPr lang="en-US" sz="1050" dirty="0" smtClean="0"/>
              <a:t>Mills et al</a:t>
            </a:r>
          </a:p>
          <a:p>
            <a:r>
              <a:rPr lang="en-US" sz="2000" dirty="0"/>
              <a:t>26-32.5% of after hours concerns for patients with cancer were true emergencies, including SCC and metabolic imbalances </a:t>
            </a:r>
            <a:r>
              <a:rPr lang="en-US" sz="1050" dirty="0"/>
              <a:t>Adam et al </a:t>
            </a:r>
            <a:endParaRPr lang="en-US" sz="2000" dirty="0" smtClean="0"/>
          </a:p>
          <a:p>
            <a:r>
              <a:rPr lang="en-US" sz="2000" dirty="0" smtClean="0"/>
              <a:t>Pain consistently was found to be a major reason for after hours consultation in palliative care patients, 30-42% of contacts</a:t>
            </a:r>
            <a:r>
              <a:rPr lang="en-US" dirty="0"/>
              <a:t> </a:t>
            </a:r>
            <a:r>
              <a:rPr lang="en-US" sz="1050" dirty="0" smtClean="0"/>
              <a:t>De </a:t>
            </a:r>
            <a:r>
              <a:rPr lang="en-US" sz="1050" dirty="0" err="1" smtClean="0"/>
              <a:t>Korte-Verhoef</a:t>
            </a:r>
            <a:r>
              <a:rPr lang="en-US" sz="1050" dirty="0" smtClean="0"/>
              <a:t> et al; Adam et al; Mills et al</a:t>
            </a:r>
          </a:p>
          <a:p>
            <a:pPr marL="0" indent="0">
              <a:spcBef>
                <a:spcPts val="0"/>
              </a:spcBef>
              <a:buNone/>
            </a:pPr>
            <a:endParaRPr lang="en-US" sz="1050" dirty="0"/>
          </a:p>
          <a:p>
            <a:pPr>
              <a:spcBef>
                <a:spcPts val="0"/>
              </a:spcBef>
            </a:pPr>
            <a:r>
              <a:rPr lang="en-US" sz="2000" dirty="0" smtClean="0"/>
              <a:t>Other common reasons calls were GI issues, breathlessness, caregiver distress, and sudden change in condition.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1433022"/>
      </p:ext>
    </p:extLst>
  </p:cSld>
  <p:clrMapOvr>
    <a:masterClrMapping/>
  </p:clrMapOvr>
  <mc:AlternateContent xmlns:mc="http://schemas.openxmlformats.org/markup-compatibility/2006" xmlns:p14="http://schemas.microsoft.com/office/powerpoint/2010/main">
    <mc:Choice Requires="p14">
      <p:transition spd="slow" p14:dur="2000" advTm="67153"/>
    </mc:Choice>
    <mc:Fallback xmlns="">
      <p:transition spd="slow" advTm="6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to Call the RPCT</a:t>
            </a:r>
            <a:endParaRPr lang="en-US" dirty="0"/>
          </a:p>
        </p:txBody>
      </p:sp>
      <p:sp>
        <p:nvSpPr>
          <p:cNvPr id="3" name="Content Placeholder 2"/>
          <p:cNvSpPr>
            <a:spLocks noGrp="1"/>
          </p:cNvSpPr>
          <p:nvPr>
            <p:ph idx="1"/>
          </p:nvPr>
        </p:nvSpPr>
        <p:spPr/>
        <p:txBody>
          <a:bodyPr>
            <a:normAutofit/>
          </a:bodyPr>
          <a:lstStyle/>
          <a:p>
            <a:r>
              <a:rPr lang="en-US" sz="2000" dirty="0" smtClean="0"/>
              <a:t>Ideal if call is made while you are with the patient</a:t>
            </a:r>
          </a:p>
          <a:p>
            <a:r>
              <a:rPr lang="en-US" sz="2000" dirty="0" smtClean="0"/>
              <a:t>If leaving a voicemail, we would typically call you back within 15 mins or less</a:t>
            </a:r>
          </a:p>
          <a:p>
            <a:r>
              <a:rPr lang="en-US" sz="2000" dirty="0" smtClean="0"/>
              <a:t>Need to know the OPQRST of the symptoms and primary diagnosis</a:t>
            </a:r>
          </a:p>
          <a:p>
            <a:r>
              <a:rPr lang="en-US" sz="2000" dirty="0" smtClean="0"/>
              <a:t>Need to know any medications (prescribed or OTC) that the patient has been using to manage the symptoms</a:t>
            </a:r>
          </a:p>
          <a:p>
            <a:r>
              <a:rPr lang="en-US" sz="2000" dirty="0" smtClean="0"/>
              <a:t>Can offer advice and suggestions</a:t>
            </a:r>
          </a:p>
          <a:p>
            <a:r>
              <a:rPr lang="en-US" sz="2000" dirty="0" smtClean="0"/>
              <a:t>Single prescriber model- we will always reach out to the MRP</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7831172"/>
      </p:ext>
    </p:extLst>
  </p:cSld>
  <p:clrMapOvr>
    <a:masterClrMapping/>
  </p:clrMapOvr>
  <mc:AlternateContent xmlns:mc="http://schemas.openxmlformats.org/markup-compatibility/2006" xmlns:p14="http://schemas.microsoft.com/office/powerpoint/2010/main">
    <mc:Choice Requires="p14">
      <p:transition spd="slow" p14:dur="2000" advTm="79615"/>
    </mc:Choice>
    <mc:Fallback xmlns="">
      <p:transition spd="slow" advTm="7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RPCT after hours consult</a:t>
            </a:r>
            <a:endParaRPr lang="en-US" dirty="0"/>
          </a:p>
        </p:txBody>
      </p:sp>
      <p:sp>
        <p:nvSpPr>
          <p:cNvPr id="3" name="Content Placeholder 2"/>
          <p:cNvSpPr>
            <a:spLocks noGrp="1"/>
          </p:cNvSpPr>
          <p:nvPr>
            <p:ph idx="1"/>
          </p:nvPr>
        </p:nvSpPr>
        <p:spPr/>
        <p:txBody>
          <a:bodyPr>
            <a:normAutofit/>
          </a:bodyPr>
          <a:lstStyle/>
          <a:p>
            <a:r>
              <a:rPr lang="en-US" sz="2000" dirty="0" smtClean="0"/>
              <a:t>Patient: 66 year old female at home with metastatic ovarian cancer, PPS 40%</a:t>
            </a:r>
          </a:p>
          <a:p>
            <a:r>
              <a:rPr lang="en-US" sz="2000" dirty="0" smtClean="0"/>
              <a:t>Pain previously well managed on oral long acting hydromorphone</a:t>
            </a:r>
          </a:p>
          <a:p>
            <a:r>
              <a:rPr lang="en-US" sz="2000" dirty="0" smtClean="0"/>
              <a:t>GP orders hydromorphone CADD pump and the nurse arrives in the evening to set up the pump</a:t>
            </a:r>
          </a:p>
          <a:p>
            <a:r>
              <a:rPr lang="en-US" sz="2000" dirty="0"/>
              <a:t>T</a:t>
            </a:r>
            <a:r>
              <a:rPr lang="en-US" sz="2000" dirty="0" smtClean="0"/>
              <a:t>he nurse feels the dosage is too high when compared to the previous oral dose</a:t>
            </a:r>
          </a:p>
          <a:p>
            <a:r>
              <a:rPr lang="en-US" sz="2000" dirty="0" smtClean="0"/>
              <a:t>Wanting to review the dosage conversion before calling the GP with concerns.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512804"/>
      </p:ext>
    </p:extLst>
  </p:cSld>
  <p:clrMapOvr>
    <a:masterClrMapping/>
  </p:clrMapOvr>
  <mc:AlternateContent xmlns:mc="http://schemas.openxmlformats.org/markup-compatibility/2006" xmlns:p14="http://schemas.microsoft.com/office/powerpoint/2010/main">
    <mc:Choice Requires="p14">
      <p:transition spd="slow" p14:dur="2000" advTm="54035"/>
    </mc:Choice>
    <mc:Fallback xmlns="">
      <p:transition spd="slow" advTm="5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criteria</a:t>
            </a:r>
            <a:endParaRPr lang="en-US" dirty="0"/>
          </a:p>
        </p:txBody>
      </p:sp>
      <p:sp>
        <p:nvSpPr>
          <p:cNvPr id="3" name="Content Placeholder 2"/>
          <p:cNvSpPr>
            <a:spLocks noGrp="1"/>
          </p:cNvSpPr>
          <p:nvPr>
            <p:ph idx="1"/>
          </p:nvPr>
        </p:nvSpPr>
        <p:spPr/>
        <p:txBody>
          <a:bodyPr>
            <a:normAutofit/>
          </a:bodyPr>
          <a:lstStyle/>
          <a:p>
            <a:r>
              <a:rPr lang="en-US" sz="2000" dirty="0" smtClean="0"/>
              <a:t>Patient’s condition has stabilized for &gt;90 days</a:t>
            </a:r>
          </a:p>
          <a:p>
            <a:r>
              <a:rPr lang="en-US" sz="2000" dirty="0" smtClean="0"/>
              <a:t>Patient required a goals of care conversation but there is no ongoing symptom management required</a:t>
            </a:r>
          </a:p>
          <a:p>
            <a:r>
              <a:rPr lang="en-US" sz="2000" dirty="0" smtClean="0"/>
              <a:t>Patient admitted to long term care and symptoms well managed</a:t>
            </a:r>
          </a:p>
          <a:p>
            <a:r>
              <a:rPr lang="en-US" sz="2000" dirty="0" smtClean="0"/>
              <a:t>Patient admitted to hospice or the palliative care unit at Elisabeth Bruyere</a:t>
            </a:r>
          </a:p>
          <a:p>
            <a:r>
              <a:rPr lang="en-US" sz="2000" dirty="0" smtClean="0"/>
              <a:t>Patient’s care assumed by a palliative care physician</a:t>
            </a:r>
          </a:p>
          <a:p>
            <a:r>
              <a:rPr lang="en-US" sz="2000" dirty="0" smtClean="0"/>
              <a:t>Patient death</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4307389"/>
      </p:ext>
    </p:extLst>
  </p:cSld>
  <p:clrMapOvr>
    <a:masterClrMapping/>
  </p:clrMapOvr>
  <mc:AlternateContent xmlns:mc="http://schemas.openxmlformats.org/markup-compatibility/2006" xmlns:p14="http://schemas.microsoft.com/office/powerpoint/2010/main">
    <mc:Choice Requires="p14">
      <p:transition spd="slow" p14:dur="2000" advTm="53103"/>
    </mc:Choice>
    <mc:Fallback xmlns="">
      <p:transition spd="slow" advTm="5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1920240" y="898716"/>
            <a:ext cx="5289614" cy="528961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5819481"/>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3" name="Content Placeholder 2"/>
          <p:cNvSpPr>
            <a:spLocks noGrp="1"/>
          </p:cNvSpPr>
          <p:nvPr>
            <p:ph idx="1"/>
          </p:nvPr>
        </p:nvSpPr>
        <p:spPr>
          <a:xfrm>
            <a:off x="677334" y="1559339"/>
            <a:ext cx="8596668" cy="3880773"/>
          </a:xfrm>
        </p:spPr>
        <p:txBody>
          <a:bodyPr/>
          <a:lstStyle/>
          <a:p>
            <a:r>
              <a:rPr lang="en-US" sz="2000" dirty="0" smtClean="0"/>
              <a:t>Team of Doctors, Nurses and Nurse Practitioners with a specialty in Palliative Care</a:t>
            </a:r>
          </a:p>
          <a:p>
            <a:r>
              <a:rPr lang="en-US" sz="2000" dirty="0" smtClean="0"/>
              <a:t>Combined team including staff from Elizabeth Bruyere Hospital and the Champlain LHIN Home and Community Care</a:t>
            </a:r>
          </a:p>
          <a:p>
            <a:r>
              <a:rPr lang="en-US" sz="2000" dirty="0" smtClean="0"/>
              <a:t>Consultants who provide expert advice and support to teams providing palliative care </a:t>
            </a:r>
          </a:p>
          <a:p>
            <a:r>
              <a:rPr lang="en-US" sz="2000" dirty="0" smtClean="0"/>
              <a:t>We do not take over the care, but partner with nurses, doctors and community hospitals providing palliative care</a:t>
            </a:r>
          </a:p>
          <a:p>
            <a:r>
              <a:rPr lang="en-US" sz="2000" dirty="0" smtClean="0"/>
              <a:t>Embedded in local networks to provide advice and support and to advocate for palliative care for all</a:t>
            </a:r>
          </a:p>
          <a:p>
            <a:endParaRPr 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9069086"/>
      </p:ext>
    </p:extLst>
  </p:cSld>
  <p:clrMapOvr>
    <a:masterClrMapping/>
  </p:clrMapOvr>
  <mc:AlternateContent xmlns:mc="http://schemas.openxmlformats.org/markup-compatibility/2006" xmlns:p14="http://schemas.microsoft.com/office/powerpoint/2010/main">
    <mc:Choice Requires="p14">
      <p:transition spd="slow" p14:dur="2000" advTm="40089"/>
    </mc:Choice>
    <mc:Fallback xmlns="">
      <p:transition spd="slow" advTm="4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983" y="133611"/>
            <a:ext cx="8596668" cy="1320800"/>
          </a:xfrm>
        </p:spPr>
        <p:txBody>
          <a:bodyPr/>
          <a:lstStyle/>
          <a:p>
            <a:r>
              <a:rPr lang="en-US" dirty="0" smtClean="0"/>
              <a:t>Our Why Statement</a:t>
            </a:r>
            <a:endParaRPr lang="en-US" dirty="0"/>
          </a:p>
        </p:txBody>
      </p:sp>
      <p:sp>
        <p:nvSpPr>
          <p:cNvPr id="6" name="Content Placeholder 5"/>
          <p:cNvSpPr>
            <a:spLocks noGrp="1"/>
          </p:cNvSpPr>
          <p:nvPr>
            <p:ph sz="half" idx="2"/>
          </p:nvPr>
        </p:nvSpPr>
        <p:spPr>
          <a:xfrm>
            <a:off x="613485" y="5460292"/>
            <a:ext cx="8401166" cy="3880773"/>
          </a:xfrm>
        </p:spPr>
        <p:txBody>
          <a:bodyPr>
            <a:normAutofit/>
          </a:bodyPr>
          <a:lstStyle/>
          <a:p>
            <a:pPr marL="0" indent="0" algn="ctr">
              <a:buNone/>
            </a:pPr>
            <a:r>
              <a:rPr lang="en-US" sz="2800" dirty="0" smtClean="0"/>
              <a:t>We believe that everyone should feel empowered and supported to provide exemplary palliative care</a:t>
            </a:r>
            <a:endParaRPr lang="en-US" sz="2800" dirty="0"/>
          </a:p>
        </p:txBody>
      </p:sp>
      <p:pic>
        <p:nvPicPr>
          <p:cNvPr id="7" name="Content Placeholder 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824421" y="1006954"/>
            <a:ext cx="5979294" cy="4453338"/>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9892235"/>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a:bodyPr>
          <a:lstStyle/>
          <a:p>
            <a:pPr eaLnBrk="1" hangingPunct="1"/>
            <a:r>
              <a:rPr lang="en-US" altLang="en-US" sz="3600" dirty="0" smtClean="0"/>
              <a:t>Who Provides Palliative Care?</a:t>
            </a:r>
            <a:endParaRPr lang="en-US" altLang="en-US" sz="3600" dirty="0"/>
          </a:p>
        </p:txBody>
      </p:sp>
      <p:sp>
        <p:nvSpPr>
          <p:cNvPr id="57350" name="Text Box 6"/>
          <p:cNvSpPr txBox="1">
            <a:spLocks noChangeArrowheads="1"/>
          </p:cNvSpPr>
          <p:nvPr/>
        </p:nvSpPr>
        <p:spPr bwMode="auto">
          <a:xfrm>
            <a:off x="1981200" y="6096001"/>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chemeClr val="bg1"/>
                </a:solidFill>
              </a:rPr>
              <a:t>PC Australia</a:t>
            </a:r>
          </a:p>
        </p:txBody>
      </p:sp>
      <p:pic>
        <p:nvPicPr>
          <p:cNvPr id="8" name="Picture 7"/>
          <p:cNvPicPr/>
          <p:nvPr/>
        </p:nvPicPr>
        <p:blipFill rotWithShape="1">
          <a:blip r:embed="rId5"/>
          <a:srcRect l="40920" t="16877" r="25368" b="45299"/>
          <a:stretch/>
        </p:blipFill>
        <p:spPr bwMode="auto">
          <a:xfrm>
            <a:off x="1209368" y="1740311"/>
            <a:ext cx="7148051" cy="4355690"/>
          </a:xfrm>
          <a:prstGeom prst="rect">
            <a:avLst/>
          </a:prstGeom>
          <a:ln>
            <a:noFill/>
          </a:ln>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1206420"/>
      </p:ext>
    </p:extLst>
  </p:cSld>
  <p:clrMapOvr>
    <a:masterClrMapping/>
  </p:clrMapOvr>
  <mc:AlternateContent xmlns:mc="http://schemas.openxmlformats.org/markup-compatibility/2006" xmlns:p14="http://schemas.microsoft.com/office/powerpoint/2010/main">
    <mc:Choice Requires="p14">
      <p:transition spd="slow" p14:dur="2000" advTm="58140"/>
    </mc:Choice>
    <mc:Fallback xmlns="">
      <p:transition spd="slow" advTm="5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Empower Teams</a:t>
            </a:r>
            <a:endParaRPr lang="en-US" dirty="0"/>
          </a:p>
        </p:txBody>
      </p:sp>
      <p:sp>
        <p:nvSpPr>
          <p:cNvPr id="5" name="Content Placeholder 4"/>
          <p:cNvSpPr>
            <a:spLocks noGrp="1"/>
          </p:cNvSpPr>
          <p:nvPr>
            <p:ph idx="1"/>
          </p:nvPr>
        </p:nvSpPr>
        <p:spPr/>
        <p:txBody>
          <a:bodyPr/>
          <a:lstStyle/>
          <a:p>
            <a:r>
              <a:rPr lang="en-US" sz="2000" dirty="0" smtClean="0"/>
              <a:t>Formal Teaching (LEAP, palliative teaching sessions)</a:t>
            </a:r>
          </a:p>
          <a:p>
            <a:r>
              <a:rPr lang="en-US" sz="2000" dirty="0" smtClean="0"/>
              <a:t>Informal Teaching (joint home visits, telephone consults)</a:t>
            </a:r>
          </a:p>
          <a:p>
            <a:r>
              <a:rPr lang="en-US" sz="2000" dirty="0" smtClean="0"/>
              <a:t>Promoting a palliative care approach early in the disease trajectory</a:t>
            </a:r>
          </a:p>
          <a:p>
            <a:r>
              <a:rPr lang="en-US" sz="2000" dirty="0" smtClean="0"/>
              <a:t>Providing expert advice and support with symptom management, advance care planning discussions</a:t>
            </a:r>
          </a:p>
          <a:p>
            <a:r>
              <a:rPr lang="en-US" sz="2000" dirty="0" smtClean="0"/>
              <a:t>Writing detailed consultation notes with teaching pearls </a:t>
            </a:r>
          </a:p>
          <a:p>
            <a:r>
              <a:rPr lang="en-US" sz="2000" dirty="0" smtClean="0"/>
              <a:t>Being available 24/7 on call to the nurses, doctors and teams we support</a:t>
            </a:r>
          </a:p>
          <a:p>
            <a:endParaRPr lang="en-US" dirty="0" smtClean="0"/>
          </a:p>
          <a:p>
            <a:endParaRPr lang="en-US" dirty="0" smtClean="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5584277"/>
      </p:ext>
    </p:extLst>
  </p:cSld>
  <p:clrMapOvr>
    <a:masterClrMapping/>
  </p:clrMapOvr>
  <mc:AlternateContent xmlns:mc="http://schemas.openxmlformats.org/markup-compatibility/2006" xmlns:p14="http://schemas.microsoft.com/office/powerpoint/2010/main">
    <mc:Choice Requires="p14">
      <p:transition spd="slow" p14:dur="2000" advTm="49539"/>
    </mc:Choice>
    <mc:Fallback xmlns="">
      <p:transition spd="slow" advTm="4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600" y="148902"/>
            <a:ext cx="10972800" cy="1066800"/>
          </a:xfrm>
        </p:spPr>
        <p:txBody>
          <a:bodyPr/>
          <a:lstStyle/>
          <a:p>
            <a:r>
              <a:rPr lang="en-US" altLang="en-US" dirty="0" smtClean="0">
                <a:latin typeface="Arial" charset="0"/>
                <a:cs typeface="Arial" charset="0"/>
              </a:rPr>
              <a:t>Referral Criteria</a:t>
            </a:r>
          </a:p>
        </p:txBody>
      </p:sp>
      <p:sp>
        <p:nvSpPr>
          <p:cNvPr id="13315" name="Content Placeholder 2"/>
          <p:cNvSpPr>
            <a:spLocks noGrp="1"/>
          </p:cNvSpPr>
          <p:nvPr>
            <p:ph idx="1"/>
          </p:nvPr>
        </p:nvSpPr>
        <p:spPr>
          <a:xfrm>
            <a:off x="609600" y="1108075"/>
            <a:ext cx="9956800" cy="5633688"/>
          </a:xfrm>
        </p:spPr>
        <p:txBody>
          <a:bodyPr>
            <a:normAutofit/>
          </a:bodyPr>
          <a:lstStyle/>
          <a:p>
            <a:pPr marL="0" indent="0">
              <a:buNone/>
            </a:pPr>
            <a:endParaRPr lang="en-US" altLang="en-US" sz="2400" dirty="0" smtClean="0">
              <a:latin typeface="Arial" charset="0"/>
              <a:cs typeface="Arial" charset="0"/>
            </a:endParaRPr>
          </a:p>
          <a:p>
            <a:r>
              <a:rPr lang="en-US" altLang="en-US" sz="2000" dirty="0" smtClean="0">
                <a:cs typeface="Arial" charset="0"/>
              </a:rPr>
              <a:t>Any patient with a life limiting illness (cancer, organ failure, dementia/frailty) 										</a:t>
            </a:r>
            <a:r>
              <a:rPr lang="en-US" altLang="en-US" sz="2000" b="1" dirty="0" smtClean="0">
                <a:cs typeface="Arial" charset="0"/>
              </a:rPr>
              <a:t>AND</a:t>
            </a:r>
          </a:p>
          <a:p>
            <a:r>
              <a:rPr lang="en-US" altLang="en-US" sz="2000" dirty="0" smtClean="0">
                <a:cs typeface="Arial" charset="0"/>
              </a:rPr>
              <a:t>Symptoms difficult to manage (emotional distress, nausea, pain, anxiety, constipation </a:t>
            </a:r>
            <a:r>
              <a:rPr lang="en-US" altLang="en-US" sz="2000" dirty="0" err="1" smtClean="0">
                <a:cs typeface="Arial" charset="0"/>
              </a:rPr>
              <a:t>etc</a:t>
            </a:r>
            <a:r>
              <a:rPr lang="en-US" altLang="en-US" sz="2000" dirty="0" smtClean="0">
                <a:cs typeface="Arial" charset="0"/>
              </a:rPr>
              <a:t>)</a:t>
            </a:r>
          </a:p>
          <a:p>
            <a:r>
              <a:rPr lang="en-US" altLang="en-US" sz="2000" dirty="0" smtClean="0">
                <a:cs typeface="Arial" charset="0"/>
              </a:rPr>
              <a:t>Struggling with Advanced Care Planning/Goals of Care Discussions</a:t>
            </a:r>
          </a:p>
          <a:p>
            <a:r>
              <a:rPr lang="en-US" altLang="en-US" sz="2000" dirty="0" smtClean="0">
                <a:cs typeface="Arial" charset="0"/>
              </a:rPr>
              <a:t>Already have homecare nursing in place (except in facilities)</a:t>
            </a:r>
            <a:endParaRPr lang="en-US" altLang="en-US" sz="2000" dirty="0">
              <a:cs typeface="Arial" charset="0"/>
            </a:endParaRPr>
          </a:p>
          <a:p>
            <a:r>
              <a:rPr lang="en-US" altLang="en-US" sz="2000" dirty="0" smtClean="0">
                <a:cs typeface="Arial" charset="0"/>
              </a:rPr>
              <a:t>Any Palliative Performance Scale (PPS) Score eligible</a:t>
            </a:r>
          </a:p>
          <a:p>
            <a:r>
              <a:rPr lang="en-US" altLang="en-US" sz="2000" dirty="0" smtClean="0">
                <a:cs typeface="Arial" charset="0"/>
              </a:rPr>
              <a:t>Do not require DNR to be completed</a:t>
            </a:r>
          </a:p>
          <a:p>
            <a:pPr marL="0" indent="0">
              <a:buNone/>
            </a:pPr>
            <a:endParaRPr lang="en-US" altLang="en-US" sz="2400" dirty="0" smtClean="0">
              <a:latin typeface="Arial" charset="0"/>
              <a:cs typeface="Arial" charset="0"/>
            </a:endParaRPr>
          </a:p>
          <a:p>
            <a:endParaRPr lang="en-US" altLang="en-US" dirty="0" smtClean="0">
              <a:latin typeface="Arial" charset="0"/>
              <a:cs typeface="Arial"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4386911"/>
      </p:ext>
    </p:extLst>
  </p:cSld>
  <p:clrMapOvr>
    <a:masterClrMapping/>
  </p:clrMapOvr>
  <mc:AlternateContent xmlns:mc="http://schemas.openxmlformats.org/markup-compatibility/2006" xmlns:p14="http://schemas.microsoft.com/office/powerpoint/2010/main">
    <mc:Choice Requires="p14">
      <p:transition spd="slow" p14:dur="2000" advTm="47099"/>
    </mc:Choice>
    <mc:Fallback xmlns="">
      <p:transition spd="slow" advTm="4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Refer</a:t>
            </a:r>
            <a:endParaRPr lang="en-US" dirty="0"/>
          </a:p>
        </p:txBody>
      </p:sp>
      <p:sp>
        <p:nvSpPr>
          <p:cNvPr id="3" name="Content Placeholder 2"/>
          <p:cNvSpPr>
            <a:spLocks noGrp="1"/>
          </p:cNvSpPr>
          <p:nvPr>
            <p:ph idx="1"/>
          </p:nvPr>
        </p:nvSpPr>
        <p:spPr>
          <a:xfrm>
            <a:off x="677333" y="1553227"/>
            <a:ext cx="9030337" cy="4488135"/>
          </a:xfrm>
        </p:spPr>
        <p:txBody>
          <a:bodyPr>
            <a:normAutofit/>
          </a:bodyPr>
          <a:lstStyle/>
          <a:p>
            <a:r>
              <a:rPr lang="en-US" sz="2000" b="1" dirty="0"/>
              <a:t>If your referral is urgent, please call and speak with the triage </a:t>
            </a:r>
            <a:r>
              <a:rPr lang="en-US" sz="2000" b="1" dirty="0" smtClean="0"/>
              <a:t>nurse </a:t>
            </a:r>
            <a:r>
              <a:rPr lang="en-US" sz="2000" dirty="0" smtClean="0"/>
              <a:t>(</a:t>
            </a:r>
            <a:r>
              <a:rPr lang="en-US" sz="2000" b="1" dirty="0" smtClean="0"/>
              <a:t>1-800-651-1139</a:t>
            </a:r>
            <a:r>
              <a:rPr lang="en-US" sz="2000" dirty="0" smtClean="0"/>
              <a:t>)</a:t>
            </a:r>
          </a:p>
          <a:p>
            <a:r>
              <a:rPr lang="en-US" sz="2000" dirty="0" smtClean="0"/>
              <a:t>For non-urgent referrals:</a:t>
            </a:r>
          </a:p>
          <a:p>
            <a:pPr lvl="1"/>
            <a:r>
              <a:rPr lang="en-US" dirty="0" smtClean="0"/>
              <a:t>Contact the LHIN Care Coordinator to suggest sending a referral </a:t>
            </a:r>
            <a:r>
              <a:rPr lang="en-US" b="1" dirty="0" smtClean="0"/>
              <a:t>OR</a:t>
            </a:r>
            <a:endParaRPr lang="en-US" dirty="0" smtClean="0"/>
          </a:p>
          <a:p>
            <a:pPr lvl="1"/>
            <a:r>
              <a:rPr lang="en-US" dirty="0" smtClean="0"/>
              <a:t>Send a referral yourself (referral form available online from www.bruyere.org- search for RPCT Referral form on the website)</a:t>
            </a:r>
          </a:p>
          <a:p>
            <a:r>
              <a:rPr lang="en-US" sz="2000" dirty="0" smtClean="0"/>
              <a:t>Once the referral is received it will be triaged by our nursing team</a:t>
            </a:r>
          </a:p>
          <a:p>
            <a:pPr lvl="1"/>
            <a:r>
              <a:rPr lang="en-US" dirty="0" smtClean="0"/>
              <a:t>Review of form for completeness</a:t>
            </a:r>
          </a:p>
          <a:p>
            <a:pPr lvl="1"/>
            <a:r>
              <a:rPr lang="en-US" dirty="0" smtClean="0"/>
              <a:t>Chart Review</a:t>
            </a:r>
          </a:p>
          <a:p>
            <a:pPr lvl="1"/>
            <a:r>
              <a:rPr lang="en-US" dirty="0" smtClean="0"/>
              <a:t>Speak with the most responsible provider to ensure they agree to the RPCT working criteria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7367674"/>
      </p:ext>
    </p:extLst>
  </p:cSld>
  <p:clrMapOvr>
    <a:masterClrMapping/>
  </p:clrMapOvr>
  <mc:AlternateContent xmlns:mc="http://schemas.openxmlformats.org/markup-compatibility/2006" xmlns:p14="http://schemas.microsoft.com/office/powerpoint/2010/main">
    <mc:Choice Requires="p14">
      <p:transition spd="slow" p14:dur="2000" advTm="57140"/>
    </mc:Choice>
    <mc:Fallback xmlns="">
      <p:transition spd="slow" advTm="5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356139"/>
            <a:ext cx="9984699" cy="1066800"/>
          </a:xfrm>
        </p:spPr>
        <p:txBody>
          <a:bodyPr>
            <a:noAutofit/>
          </a:bodyPr>
          <a:lstStyle/>
          <a:p>
            <a:r>
              <a:rPr lang="en-US" altLang="en-US" dirty="0"/>
              <a:t>How and where consultations are carried </a:t>
            </a:r>
            <a:r>
              <a:rPr lang="en-US" altLang="en-US" dirty="0" smtClean="0"/>
              <a:t>out</a:t>
            </a:r>
            <a:endParaRPr lang="en-US" altLang="en-US" dirty="0"/>
          </a:p>
        </p:txBody>
      </p:sp>
      <p:sp>
        <p:nvSpPr>
          <p:cNvPr id="3" name="Content Placeholder 2"/>
          <p:cNvSpPr>
            <a:spLocks noGrp="1"/>
          </p:cNvSpPr>
          <p:nvPr>
            <p:ph idx="1"/>
          </p:nvPr>
        </p:nvSpPr>
        <p:spPr>
          <a:xfrm>
            <a:off x="263189" y="1873876"/>
            <a:ext cx="9633828" cy="4591181"/>
          </a:xfrm>
        </p:spPr>
        <p:txBody>
          <a:bodyPr/>
          <a:lstStyle/>
          <a:p>
            <a:pPr marL="0" indent="0">
              <a:buNone/>
              <a:defRPr/>
            </a:pPr>
            <a:r>
              <a:rPr lang="en-US" sz="2000" dirty="0" smtClean="0">
                <a:latin typeface="+mj-lt"/>
              </a:rPr>
              <a:t>Palliative care consultations are done with health care providers by:</a:t>
            </a:r>
            <a:endParaRPr lang="en-US" sz="2000" dirty="0">
              <a:latin typeface="+mj-lt"/>
            </a:endParaRPr>
          </a:p>
          <a:p>
            <a:pPr lvl="3">
              <a:defRPr/>
            </a:pPr>
            <a:r>
              <a:rPr lang="en-US" sz="2000" dirty="0" smtClean="0">
                <a:latin typeface="+mj-lt"/>
              </a:rPr>
              <a:t>Phone</a:t>
            </a:r>
          </a:p>
          <a:p>
            <a:pPr lvl="3">
              <a:defRPr/>
            </a:pPr>
            <a:r>
              <a:rPr lang="en-US" sz="2000" dirty="0" smtClean="0">
                <a:latin typeface="+mj-lt"/>
              </a:rPr>
              <a:t>Videoconferencing</a:t>
            </a:r>
          </a:p>
          <a:p>
            <a:pPr lvl="3">
              <a:defRPr/>
            </a:pPr>
            <a:r>
              <a:rPr lang="en-US" sz="2000" dirty="0" smtClean="0">
                <a:latin typeface="+mj-lt"/>
              </a:rPr>
              <a:t>Face-to-face </a:t>
            </a:r>
            <a:r>
              <a:rPr lang="en-US" sz="2000" dirty="0">
                <a:latin typeface="+mj-lt"/>
              </a:rPr>
              <a:t>i</a:t>
            </a:r>
            <a:r>
              <a:rPr lang="en-US" sz="2000" dirty="0" smtClean="0">
                <a:latin typeface="+mj-lt"/>
              </a:rPr>
              <a:t>n clients home, retirement home, or Long-Term Care Home</a:t>
            </a:r>
          </a:p>
          <a:p>
            <a:pPr lvl="3">
              <a:defRPr/>
            </a:pPr>
            <a:r>
              <a:rPr lang="en-US" sz="2000" dirty="0">
                <a:latin typeface="+mj-lt"/>
              </a:rPr>
              <a:t>W</a:t>
            </a:r>
            <a:r>
              <a:rPr lang="en-US" sz="2000" dirty="0" smtClean="0">
                <a:latin typeface="+mj-lt"/>
              </a:rPr>
              <a:t>ithin the Primary care provider’s office</a:t>
            </a:r>
          </a:p>
          <a:p>
            <a:pPr lvl="3">
              <a:defRPr/>
            </a:pPr>
            <a:r>
              <a:rPr lang="en-US" sz="2000" dirty="0" smtClean="0">
                <a:latin typeface="+mj-lt"/>
              </a:rPr>
              <a:t>In community hospitals with limited in-house palliative care supports</a:t>
            </a:r>
          </a:p>
          <a:p>
            <a:pPr marL="1371600" lvl="3" indent="0">
              <a:buNone/>
              <a:defRPr/>
            </a:pPr>
            <a:endParaRPr lang="en-US" sz="2000" dirty="0" smtClean="0">
              <a:latin typeface="+mj-lt"/>
            </a:endParaRPr>
          </a:p>
          <a:p>
            <a:pPr marL="0" indent="0">
              <a:buNone/>
              <a:defRPr/>
            </a:pPr>
            <a:endParaRPr lang="en-US" dirty="0" smtClean="0">
              <a:latin typeface="+mj-lt"/>
            </a:endParaRPr>
          </a:p>
          <a:p>
            <a:pPr marL="1371600" lvl="3" indent="0">
              <a:buNone/>
              <a:defRPr/>
            </a:pPr>
            <a:endParaRPr lang="en-US" dirty="0" smtClean="0"/>
          </a:p>
          <a:p>
            <a:pPr marL="1371600" lvl="3" indent="0">
              <a:buNone/>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2451491"/>
      </p:ext>
    </p:extLst>
  </p:cSld>
  <p:clrMapOvr>
    <a:masterClrMapping/>
  </p:clrMapOvr>
  <mc:AlternateContent xmlns:mc="http://schemas.openxmlformats.org/markup-compatibility/2006" xmlns:p14="http://schemas.microsoft.com/office/powerpoint/2010/main">
    <mc:Choice Requires="p14">
      <p:transition spd="slow" p14:dur="2000" advTm="48630"/>
    </mc:Choice>
    <mc:Fallback xmlns="">
      <p:transition spd="slow" advTm="4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1365" y="183515"/>
            <a:ext cx="10972800" cy="1066800"/>
          </a:xfrm>
        </p:spPr>
        <p:txBody>
          <a:bodyPr/>
          <a:lstStyle/>
          <a:p>
            <a:r>
              <a:rPr lang="en-US" altLang="en-US" dirty="0" smtClean="0">
                <a:latin typeface="Arial" charset="0"/>
                <a:cs typeface="Arial" charset="0"/>
              </a:rPr>
              <a:t>A Consultation Includes</a:t>
            </a:r>
          </a:p>
        </p:txBody>
      </p:sp>
      <p:sp>
        <p:nvSpPr>
          <p:cNvPr id="16387" name="Content Placeholder 2"/>
          <p:cNvSpPr>
            <a:spLocks noGrp="1"/>
          </p:cNvSpPr>
          <p:nvPr>
            <p:ph idx="1"/>
          </p:nvPr>
        </p:nvSpPr>
        <p:spPr>
          <a:xfrm>
            <a:off x="480689" y="1423170"/>
            <a:ext cx="8596668" cy="3880773"/>
          </a:xfrm>
        </p:spPr>
        <p:txBody>
          <a:bodyPr>
            <a:noAutofit/>
          </a:bodyPr>
          <a:lstStyle/>
          <a:p>
            <a:r>
              <a:rPr lang="en-US" altLang="en-US" sz="2000" dirty="0" smtClean="0">
                <a:cs typeface="Arial" charset="0"/>
              </a:rPr>
              <a:t>Patient assessment </a:t>
            </a:r>
          </a:p>
          <a:p>
            <a:r>
              <a:rPr lang="en-US" altLang="en-US" sz="2000" dirty="0" smtClean="0">
                <a:cs typeface="Arial" charset="0"/>
              </a:rPr>
              <a:t>Goals of care discussions</a:t>
            </a:r>
          </a:p>
          <a:p>
            <a:r>
              <a:rPr lang="en-US" altLang="en-US" sz="2000" dirty="0" smtClean="0">
                <a:cs typeface="Arial" charset="0"/>
              </a:rPr>
              <a:t>Family/caregiver education about palliative care and end of life</a:t>
            </a:r>
          </a:p>
          <a:p>
            <a:r>
              <a:rPr lang="en-US" altLang="en-US" sz="2000" dirty="0" smtClean="0">
                <a:cs typeface="Arial" charset="0"/>
              </a:rPr>
              <a:t>A detailed summary report that is distributed to nurses, primary care provider and the LHIN to ensure continuity and sharing of information</a:t>
            </a:r>
          </a:p>
          <a:p>
            <a:r>
              <a:rPr lang="en-US" altLang="en-US" sz="2000" dirty="0" smtClean="0">
                <a:cs typeface="Arial" charset="0"/>
              </a:rPr>
              <a:t>Health care providers (nurses/PSW) and physician education and guidance</a:t>
            </a:r>
          </a:p>
          <a:p>
            <a:r>
              <a:rPr lang="en-US" altLang="en-US" sz="2000" dirty="0" smtClean="0">
                <a:cs typeface="Arial" charset="0"/>
              </a:rPr>
              <a:t>24h Telephone consultation available</a:t>
            </a:r>
          </a:p>
          <a:p>
            <a:r>
              <a:rPr lang="en-US" altLang="en-US" sz="2000" dirty="0" smtClean="0">
                <a:cs typeface="Arial" charset="0"/>
              </a:rPr>
              <a:t>Follow-up assessments</a:t>
            </a:r>
          </a:p>
          <a:p>
            <a:r>
              <a:rPr lang="en-US" altLang="en-US" sz="2000" dirty="0" smtClean="0">
                <a:cs typeface="Arial" charset="0"/>
              </a:rPr>
              <a:t>We like to complete visits jointly with the care team members whenever possible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655741"/>
      </p:ext>
    </p:extLst>
  </p:cSld>
  <p:clrMapOvr>
    <a:masterClrMapping/>
  </p:clrMapOvr>
  <mc:AlternateContent xmlns:mc="http://schemas.openxmlformats.org/markup-compatibility/2006" xmlns:p14="http://schemas.microsoft.com/office/powerpoint/2010/main">
    <mc:Choice Requires="p14">
      <p:transition spd="slow" p14:dur="2000" advTm="61541"/>
    </mc:Choice>
    <mc:Fallback xmlns="">
      <p:transition spd="slow" advTm="6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827</TotalTime>
  <Words>1122</Words>
  <Application>Microsoft Office PowerPoint</Application>
  <PresentationFormat>Widescreen</PresentationFormat>
  <Paragraphs>121</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Wingdings 3</vt:lpstr>
      <vt:lpstr>Facet</vt:lpstr>
      <vt:lpstr>    Regional Palliative Consultation Team (RPCT)</vt:lpstr>
      <vt:lpstr>Who are We?</vt:lpstr>
      <vt:lpstr>Our Why Statement</vt:lpstr>
      <vt:lpstr>Who Provides Palliative Care?</vt:lpstr>
      <vt:lpstr>How We Empower Teams</vt:lpstr>
      <vt:lpstr>Referral Criteria</vt:lpstr>
      <vt:lpstr>How to Refer</vt:lpstr>
      <vt:lpstr>How and where consultations are carried out</vt:lpstr>
      <vt:lpstr>A Consultation Includes</vt:lpstr>
      <vt:lpstr>After Hours Support</vt:lpstr>
      <vt:lpstr>Background</vt:lpstr>
      <vt:lpstr>Preparing to Call the RPCT</vt:lpstr>
      <vt:lpstr>Example: RPCT after hours consult</vt:lpstr>
      <vt:lpstr>Discharge criteria</vt:lpstr>
      <vt:lpstr>PowerPoint Presentation</vt:lpstr>
    </vt:vector>
  </TitlesOfParts>
  <Company>Community Care Access Centres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Savignac, Caroline</dc:creator>
  <cp:lastModifiedBy>Carl Schmidt</cp:lastModifiedBy>
  <cp:revision>66</cp:revision>
  <cp:lastPrinted>2020-02-20T19:29:01Z</cp:lastPrinted>
  <dcterms:created xsi:type="dcterms:W3CDTF">2016-09-29T13:44:43Z</dcterms:created>
  <dcterms:modified xsi:type="dcterms:W3CDTF">2020-11-20T15:59:25Z</dcterms:modified>
</cp:coreProperties>
</file>